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7" r:id="rId6"/>
    <p:sldId id="276" r:id="rId7"/>
    <p:sldId id="280" r:id="rId8"/>
    <p:sldId id="264" r:id="rId9"/>
    <p:sldId id="265" r:id="rId10"/>
    <p:sldId id="266" r:id="rId11"/>
    <p:sldId id="277" r:id="rId12"/>
    <p:sldId id="278" r:id="rId13"/>
    <p:sldId id="273" r:id="rId14"/>
    <p:sldId id="275" r:id="rId15"/>
    <p:sldId id="263" r:id="rId16"/>
    <p:sldId id="267" r:id="rId17"/>
    <p:sldId id="272" r:id="rId18"/>
    <p:sldId id="270" r:id="rId19"/>
    <p:sldId id="271" r:id="rId20"/>
    <p:sldId id="269" r:id="rId21"/>
    <p:sldId id="268" r:id="rId22"/>
    <p:sldId id="274" r:id="rId23"/>
    <p:sldId id="283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B2E4BF-B20F-463B-8639-109862B8D387}">
          <p14:sldIdLst>
            <p14:sldId id="256"/>
            <p14:sldId id="287"/>
            <p14:sldId id="276"/>
            <p14:sldId id="280"/>
            <p14:sldId id="264"/>
            <p14:sldId id="265"/>
            <p14:sldId id="266"/>
            <p14:sldId id="277"/>
            <p14:sldId id="278"/>
            <p14:sldId id="273"/>
            <p14:sldId id="275"/>
            <p14:sldId id="263"/>
            <p14:sldId id="267"/>
            <p14:sldId id="272"/>
            <p14:sldId id="270"/>
            <p14:sldId id="271"/>
            <p14:sldId id="269"/>
            <p14:sldId id="268"/>
            <p14:sldId id="274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DF3F1-C4A1-4758-9ACB-85D9745E713E}" v="638" dt="2022-05-31T09:16:12.499"/>
    <p1510:client id="{D0B68631-542A-4A48-86BE-868E2E52D096}" v="177" dt="2022-05-30T17:39:04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8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3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9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181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6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6938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5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7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1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6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5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403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27" y="4579567"/>
            <a:ext cx="10993549" cy="1676479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  <a:t>Adrián Bennasar Polzin</a:t>
            </a:r>
            <a:b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</a:br>
            <a: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  <a:t>Álvaro Bueno López</a:t>
            </a:r>
            <a:b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</a:br>
            <a: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  <a:t>Albert Fajardo Marcus</a:t>
            </a:r>
            <a:b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</a:br>
            <a:r>
              <a:rPr lang="en-US" sz="2800" b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</a:rPr>
              <a:t>Miquel Vidal Cortés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7B2BD6-653F-521E-2622-465FB6C48052}"/>
              </a:ext>
            </a:extLst>
          </p:cNvPr>
          <p:cNvSpPr txBox="1"/>
          <p:nvPr/>
        </p:nvSpPr>
        <p:spPr>
          <a:xfrm>
            <a:off x="810017" y="1133606"/>
            <a:ext cx="665758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n>
                  <a:solidFill>
                    <a:schemeClr val="accent1"/>
                  </a:solidFill>
                </a:ln>
                <a:effectLst/>
              </a:rPr>
              <a:t>PLAN DE CONTINUIDAD DE NEGOCIO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" r="1299"/>
          <a:stretch/>
        </p:blipFill>
        <p:spPr>
          <a:xfrm>
            <a:off x="87682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87451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CPD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r="5819"/>
          <a:stretch/>
        </p:blipFill>
        <p:spPr>
          <a:xfrm>
            <a:off x="8402981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8402519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Hoteles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Activos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informáticos</a:t>
            </a:r>
            <a:r>
              <a:rPr lang="en-US" sz="4400">
                <a:solidFill>
                  <a:srgbClr val="00B0F0"/>
                </a:solidFill>
              </a:rPr>
              <a:t> a </a:t>
            </a:r>
            <a:r>
              <a:rPr lang="en-US" sz="4400" err="1">
                <a:solidFill>
                  <a:srgbClr val="00B0F0"/>
                </a:solidFill>
              </a:rPr>
              <a:t>proteger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40" b="6540"/>
          <a:stretch/>
        </p:blipFill>
        <p:spPr>
          <a:xfrm>
            <a:off x="87682" y="412066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87451" y="628663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Conexiones físicas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49" b="6649"/>
          <a:stretch/>
        </p:blipFill>
        <p:spPr>
          <a:xfrm>
            <a:off x="8402519" y="4120664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8402288" y="627675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utilizado</a:t>
            </a:r>
          </a:p>
        </p:txBody>
      </p:sp>
      <p:pic>
        <p:nvPicPr>
          <p:cNvPr id="11" name="Marcador de posición de imagen 28">
            <a:extLst>
              <a:ext uri="{FF2B5EF4-FFF2-40B4-BE49-F238E27FC236}">
                <a16:creationId xmlns:a16="http://schemas.microsoft.com/office/drawing/2014/main" id="{7C12FD44-04AB-976A-15BD-07281A516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348" b="12348"/>
          <a:stretch/>
        </p:blipFill>
        <p:spPr>
          <a:xfrm>
            <a:off x="4245331" y="234812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11769C6E-03C2-29A7-48D3-196BE7C72024}"/>
              </a:ext>
            </a:extLst>
          </p:cNvPr>
          <p:cNvSpPr txBox="1"/>
          <p:nvPr/>
        </p:nvSpPr>
        <p:spPr>
          <a:xfrm>
            <a:off x="4244869" y="451409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Licencias Software</a:t>
            </a:r>
          </a:p>
        </p:txBody>
      </p:sp>
    </p:spTree>
    <p:extLst>
      <p:ext uri="{BB962C8B-B14F-4D97-AF65-F5344CB8AC3E}">
        <p14:creationId xmlns:p14="http://schemas.microsoft.com/office/powerpoint/2010/main" val="328334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ube 2">
            <a:extLst>
              <a:ext uri="{FF2B5EF4-FFF2-40B4-BE49-F238E27FC236}">
                <a16:creationId xmlns:a16="http://schemas.microsoft.com/office/drawing/2014/main" id="{19C55526-7D48-4DCD-90DF-37D5B40D82D5}"/>
              </a:ext>
            </a:extLst>
          </p:cNvPr>
          <p:cNvSpPr/>
          <p:nvPr/>
        </p:nvSpPr>
        <p:spPr>
          <a:xfrm>
            <a:off x="-21866" y="692485"/>
            <a:ext cx="8424154" cy="6955224"/>
          </a:xfrm>
          <a:prstGeom prst="cloud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" t="6540" r="3604" b="6540"/>
          <a:stretch/>
        </p:blipFill>
        <p:spPr>
          <a:xfrm>
            <a:off x="234230" y="2004777"/>
            <a:ext cx="3708000" cy="2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234000" y="4170749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Hoteles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11" b="3611"/>
          <a:stretch/>
        </p:blipFill>
        <p:spPr>
          <a:xfrm>
            <a:off x="8402981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8402519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</a:t>
            </a:r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11968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Activos</a:t>
            </a:r>
            <a:r>
              <a:rPr lang="en-US" sz="4400">
                <a:solidFill>
                  <a:srgbClr val="00B0F0"/>
                </a:solidFill>
              </a:rPr>
              <a:t> NO </a:t>
            </a:r>
            <a:r>
              <a:rPr lang="en-US" sz="4400" err="1">
                <a:solidFill>
                  <a:srgbClr val="00B0F0"/>
                </a:solidFill>
              </a:rPr>
              <a:t>informáticos</a:t>
            </a:r>
            <a:r>
              <a:rPr lang="en-US" sz="4400">
                <a:solidFill>
                  <a:srgbClr val="00B0F0"/>
                </a:solidFill>
              </a:rPr>
              <a:t> a </a:t>
            </a:r>
            <a:r>
              <a:rPr lang="en-US" sz="4400" err="1">
                <a:solidFill>
                  <a:srgbClr val="00B0F0"/>
                </a:solidFill>
              </a:rPr>
              <a:t>proteger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" r="94"/>
          <a:stretch/>
        </p:blipFill>
        <p:spPr>
          <a:xfrm>
            <a:off x="8402519" y="4120664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8402288" y="627675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</a:t>
            </a:r>
          </a:p>
        </p:txBody>
      </p:sp>
      <p:pic>
        <p:nvPicPr>
          <p:cNvPr id="11" name="Marcador de posición de imagen 28">
            <a:extLst>
              <a:ext uri="{FF2B5EF4-FFF2-40B4-BE49-F238E27FC236}">
                <a16:creationId xmlns:a16="http://schemas.microsoft.com/office/drawing/2014/main" id="{7C12FD44-04AB-976A-15BD-07281A51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2" r="2012"/>
          <a:stretch/>
        </p:blipFill>
        <p:spPr>
          <a:xfrm>
            <a:off x="4198098" y="1046582"/>
            <a:ext cx="2603734" cy="150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11769C6E-03C2-29A7-48D3-196BE7C72024}"/>
              </a:ext>
            </a:extLst>
          </p:cNvPr>
          <p:cNvSpPr txBox="1"/>
          <p:nvPr/>
        </p:nvSpPr>
        <p:spPr>
          <a:xfrm>
            <a:off x="4198097" y="2595668"/>
            <a:ext cx="260373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Suministro Eléctrico</a:t>
            </a:r>
          </a:p>
        </p:txBody>
      </p:sp>
      <p:pic>
        <p:nvPicPr>
          <p:cNvPr id="34" name="Marcador de posición de imagen 28">
            <a:extLst>
              <a:ext uri="{FF2B5EF4-FFF2-40B4-BE49-F238E27FC236}">
                <a16:creationId xmlns:a16="http://schemas.microsoft.com/office/drawing/2014/main" id="{3CA55961-4089-2B47-4714-5651B2506E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523" b="11523"/>
          <a:stretch/>
        </p:blipFill>
        <p:spPr>
          <a:xfrm>
            <a:off x="5618481" y="3015477"/>
            <a:ext cx="2603734" cy="150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35" name="CuadroTexto 9">
            <a:extLst>
              <a:ext uri="{FF2B5EF4-FFF2-40B4-BE49-F238E27FC236}">
                <a16:creationId xmlns:a16="http://schemas.microsoft.com/office/drawing/2014/main" id="{909A2566-9717-903C-589A-4F5545D29287}"/>
              </a:ext>
            </a:extLst>
          </p:cNvPr>
          <p:cNvSpPr txBox="1"/>
          <p:nvPr/>
        </p:nvSpPr>
        <p:spPr>
          <a:xfrm>
            <a:off x="5618480" y="4564563"/>
            <a:ext cx="260373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Estructura</a:t>
            </a:r>
          </a:p>
        </p:txBody>
      </p:sp>
      <p:pic>
        <p:nvPicPr>
          <p:cNvPr id="36" name="Marcador de posición de imagen 28">
            <a:extLst>
              <a:ext uri="{FF2B5EF4-FFF2-40B4-BE49-F238E27FC236}">
                <a16:creationId xmlns:a16="http://schemas.microsoft.com/office/drawing/2014/main" id="{983FA185-DF26-FA91-0559-5FB54E1F3C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51" r="1151"/>
          <a:stretch/>
        </p:blipFill>
        <p:spPr>
          <a:xfrm>
            <a:off x="47869" y="4771758"/>
            <a:ext cx="2603734" cy="150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37" name="CuadroTexto 9">
            <a:extLst>
              <a:ext uri="{FF2B5EF4-FFF2-40B4-BE49-F238E27FC236}">
                <a16:creationId xmlns:a16="http://schemas.microsoft.com/office/drawing/2014/main" id="{B989AD25-9D54-E7E6-2589-8462BEF74A32}"/>
              </a:ext>
            </a:extLst>
          </p:cNvPr>
          <p:cNvSpPr txBox="1"/>
          <p:nvPr/>
        </p:nvSpPr>
        <p:spPr>
          <a:xfrm>
            <a:off x="47868" y="6320844"/>
            <a:ext cx="260373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Suministro Hotelero</a:t>
            </a:r>
          </a:p>
        </p:txBody>
      </p:sp>
      <p:pic>
        <p:nvPicPr>
          <p:cNvPr id="38" name="Marcador de posición de imagen 28">
            <a:extLst>
              <a:ext uri="{FF2B5EF4-FFF2-40B4-BE49-F238E27FC236}">
                <a16:creationId xmlns:a16="http://schemas.microsoft.com/office/drawing/2014/main" id="{722E5C99-B965-2A3F-DAF1-D8592980AF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68" r="668"/>
          <a:stretch/>
        </p:blipFill>
        <p:spPr>
          <a:xfrm>
            <a:off x="2834674" y="4755093"/>
            <a:ext cx="2603734" cy="150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39" name="CuadroTexto 9">
            <a:extLst>
              <a:ext uri="{FF2B5EF4-FFF2-40B4-BE49-F238E27FC236}">
                <a16:creationId xmlns:a16="http://schemas.microsoft.com/office/drawing/2014/main" id="{C6CD0FC8-FD30-7FD4-5D72-C5C2F8557DC3}"/>
              </a:ext>
            </a:extLst>
          </p:cNvPr>
          <p:cNvSpPr txBox="1"/>
          <p:nvPr/>
        </p:nvSpPr>
        <p:spPr>
          <a:xfrm>
            <a:off x="2834673" y="6304179"/>
            <a:ext cx="260373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Suministro Logístico</a:t>
            </a:r>
          </a:p>
        </p:txBody>
      </p:sp>
    </p:spTree>
    <p:extLst>
      <p:ext uri="{BB962C8B-B14F-4D97-AF65-F5344CB8AC3E}">
        <p14:creationId xmlns:p14="http://schemas.microsoft.com/office/powerpoint/2010/main" val="289144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75" b="15275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Pérdida de capital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9" b="6649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Daño en la reputación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Evaluación</a:t>
            </a:r>
            <a:r>
              <a:rPr lang="en-US" sz="4400">
                <a:solidFill>
                  <a:srgbClr val="00B0F0"/>
                </a:solidFill>
              </a:rPr>
              <a:t> de </a:t>
            </a:r>
            <a:r>
              <a:rPr lang="en-US" sz="4400" err="1">
                <a:solidFill>
                  <a:srgbClr val="00B0F0"/>
                </a:solidFill>
              </a:rPr>
              <a:t>impacto</a:t>
            </a:r>
            <a:r>
              <a:rPr lang="en-US" sz="4400">
                <a:solidFill>
                  <a:srgbClr val="00B0F0"/>
                </a:solidFill>
              </a:rPr>
              <a:t> y </a:t>
            </a:r>
            <a:r>
              <a:rPr lang="en-US" sz="4400" err="1">
                <a:solidFill>
                  <a:srgbClr val="00B0F0"/>
                </a:solidFill>
              </a:rPr>
              <a:t>riesgos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36" b="6636"/>
          <a:stretch/>
        </p:blipFill>
        <p:spPr>
          <a:xfrm>
            <a:off x="1020555" y="409411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1020324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Pérdida de clientes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99" b="21099"/>
          <a:stretch/>
        </p:blipFill>
        <p:spPr>
          <a:xfrm>
            <a:off x="6095769" y="4104000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095538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Pérdida de personal</a:t>
            </a:r>
          </a:p>
        </p:txBody>
      </p:sp>
    </p:spTree>
    <p:extLst>
      <p:ext uri="{BB962C8B-B14F-4D97-AF65-F5344CB8AC3E}">
        <p14:creationId xmlns:p14="http://schemas.microsoft.com/office/powerpoint/2010/main" val="199551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99" b="21099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Disponibilidad Portal Web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0" r="4730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Operaciones online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Funciones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críticas</a:t>
            </a:r>
            <a:r>
              <a:rPr lang="en-US" sz="4400">
                <a:solidFill>
                  <a:srgbClr val="00B0F0"/>
                </a:solidFill>
              </a:rPr>
              <a:t> a </a:t>
            </a:r>
            <a:r>
              <a:rPr lang="en-US" sz="4400" err="1">
                <a:solidFill>
                  <a:srgbClr val="00B0F0"/>
                </a:solidFill>
              </a:rPr>
              <a:t>priorizar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2" r="1342"/>
          <a:stretch/>
        </p:blipFill>
        <p:spPr>
          <a:xfrm>
            <a:off x="1020555" y="409411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1020324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Conexión Hotel / Data center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10" b="10410"/>
          <a:stretch/>
        </p:blipFill>
        <p:spPr>
          <a:xfrm>
            <a:off x="6095769" y="4104000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095538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Disponibilidad Recepción </a:t>
            </a:r>
          </a:p>
        </p:txBody>
      </p:sp>
    </p:spTree>
    <p:extLst>
      <p:ext uri="{BB962C8B-B14F-4D97-AF65-F5344CB8AC3E}">
        <p14:creationId xmlns:p14="http://schemas.microsoft.com/office/powerpoint/2010/main" val="123190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2" r="1342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Comunicación explícita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9" b="6649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Asistencia a cursos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Capacitación</a:t>
            </a:r>
            <a:r>
              <a:rPr lang="en-US" sz="4400">
                <a:solidFill>
                  <a:srgbClr val="00B0F0"/>
                </a:solidFill>
              </a:rPr>
              <a:t> del personal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7" r="1947"/>
          <a:stretch/>
        </p:blipFill>
        <p:spPr>
          <a:xfrm>
            <a:off x="1020555" y="409411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1020324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Participación en pruebas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8" r="1198"/>
          <a:stretch/>
        </p:blipFill>
        <p:spPr>
          <a:xfrm>
            <a:off x="6095769" y="4104000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095538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Realización de un test</a:t>
            </a:r>
          </a:p>
        </p:txBody>
      </p:sp>
    </p:spTree>
    <p:extLst>
      <p:ext uri="{BB962C8B-B14F-4D97-AF65-F5344CB8AC3E}">
        <p14:creationId xmlns:p14="http://schemas.microsoft.com/office/powerpoint/2010/main" val="293541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" b="4754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Nueva ley o norma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6" r="4586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 aplicación crítica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9336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00B0F0"/>
                </a:solidFill>
              </a:rPr>
              <a:t>Sistema de </a:t>
            </a:r>
            <a:r>
              <a:rPr lang="en-US" sz="4400" err="1">
                <a:solidFill>
                  <a:srgbClr val="00B0F0"/>
                </a:solidFill>
              </a:rPr>
              <a:t>actualización</a:t>
            </a:r>
            <a:r>
              <a:rPr lang="en-US" sz="4400">
                <a:solidFill>
                  <a:srgbClr val="00B0F0"/>
                </a:solidFill>
              </a:rPr>
              <a:t> del plan (I)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6" b="456"/>
          <a:stretch/>
        </p:blipFill>
        <p:spPr>
          <a:xfrm>
            <a:off x="1020555" y="409411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1020324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 tecnología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22" b="6622"/>
          <a:stretch/>
        </p:blipFill>
        <p:spPr>
          <a:xfrm>
            <a:off x="6095769" y="4104000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095538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 de personal</a:t>
            </a:r>
          </a:p>
        </p:txBody>
      </p:sp>
    </p:spTree>
    <p:extLst>
      <p:ext uri="{BB962C8B-B14F-4D97-AF65-F5344CB8AC3E}">
        <p14:creationId xmlns:p14="http://schemas.microsoft.com/office/powerpoint/2010/main" val="428964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9" b="6679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 proveedores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8" r="6748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Reformas estructuras físicas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94843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00B0F0"/>
                </a:solidFill>
              </a:rPr>
              <a:t>Sistema de </a:t>
            </a:r>
            <a:r>
              <a:rPr lang="en-US" sz="4400" err="1">
                <a:solidFill>
                  <a:srgbClr val="00B0F0"/>
                </a:solidFill>
              </a:rPr>
              <a:t>actualización</a:t>
            </a:r>
            <a:r>
              <a:rPr lang="en-US" sz="4400">
                <a:solidFill>
                  <a:srgbClr val="00B0F0"/>
                </a:solidFill>
              </a:rPr>
              <a:t> del plan (II)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49" b="6649"/>
          <a:stretch/>
        </p:blipFill>
        <p:spPr>
          <a:xfrm>
            <a:off x="3597501" y="4109504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3597271" y="6275475"/>
            <a:ext cx="3699458" cy="3539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 procesos/operaciones</a:t>
            </a:r>
          </a:p>
        </p:txBody>
      </p:sp>
    </p:spTree>
    <p:extLst>
      <p:ext uri="{BB962C8B-B14F-4D97-AF65-F5344CB8AC3E}">
        <p14:creationId xmlns:p14="http://schemas.microsoft.com/office/powerpoint/2010/main" val="297552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99" b="21099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de verificación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3" b="3923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Simulacro de desplazamiento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Pruebas</a:t>
            </a:r>
            <a:r>
              <a:rPr lang="en-US" sz="4400">
                <a:solidFill>
                  <a:srgbClr val="00B0F0"/>
                </a:solidFill>
              </a:rPr>
              <a:t> del plan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9" r="1049"/>
          <a:stretch/>
        </p:blipFill>
        <p:spPr>
          <a:xfrm>
            <a:off x="1020555" y="409411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1020324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Simulacro de operación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2" r="1342"/>
          <a:stretch/>
        </p:blipFill>
        <p:spPr>
          <a:xfrm>
            <a:off x="6095769" y="4104000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095538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Escenario de flujo teórico</a:t>
            </a:r>
          </a:p>
        </p:txBody>
      </p:sp>
    </p:spTree>
    <p:extLst>
      <p:ext uri="{BB962C8B-B14F-4D97-AF65-F5344CB8AC3E}">
        <p14:creationId xmlns:p14="http://schemas.microsoft.com/office/powerpoint/2010/main" val="6039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6782500" y="528614"/>
            <a:ext cx="4299666" cy="324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Tareas</a:t>
            </a: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a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realizar</a:t>
            </a:r>
            <a:endParaRPr lang="en-US" sz="54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C99427B-A97E-40A3-B1FD-4557346C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4C446F-E461-8204-D369-D0A71F01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37" y="-20736"/>
            <a:ext cx="5486096" cy="6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49" b="6649"/>
          <a:stretch/>
        </p:blipFill>
        <p:spPr>
          <a:xfrm>
            <a:off x="1020555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020324" y="354861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Enfoque progresivo en hoteles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6" r="1366"/>
          <a:stretch/>
        </p:blipFill>
        <p:spPr>
          <a:xfrm>
            <a:off x="6096000" y="138263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095538" y="3548610"/>
            <a:ext cx="3701568" cy="3539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Enfoque progresivo </a:t>
            </a:r>
            <a:r>
              <a:rPr lang="es-ES" sz="1700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DataCenter</a:t>
            </a:r>
            <a:endParaRPr lang="es-ES" sz="17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00B0F0"/>
                </a:solidFill>
              </a:rPr>
              <a:t>Plan de </a:t>
            </a:r>
            <a:r>
              <a:rPr lang="en-US" sz="4400" err="1">
                <a:solidFill>
                  <a:srgbClr val="00B0F0"/>
                </a:solidFill>
              </a:rPr>
              <a:t>implementación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855" b="26855"/>
          <a:stretch/>
        </p:blipFill>
        <p:spPr>
          <a:xfrm>
            <a:off x="1020555" y="409411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1020324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Respetar lo acordado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47" b="6547"/>
          <a:stretch/>
        </p:blipFill>
        <p:spPr>
          <a:xfrm>
            <a:off x="6095769" y="4104000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095538" y="626008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Prevención de desperdicios</a:t>
            </a:r>
          </a:p>
        </p:txBody>
      </p:sp>
    </p:spTree>
    <p:extLst>
      <p:ext uri="{BB962C8B-B14F-4D97-AF65-F5344CB8AC3E}">
        <p14:creationId xmlns:p14="http://schemas.microsoft.com/office/powerpoint/2010/main" val="290099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4DE1E-673B-06CD-055C-B6201389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00" y="1290763"/>
            <a:ext cx="10561796" cy="5429633"/>
          </a:xfrm>
        </p:spPr>
        <p:txBody>
          <a:bodyPr numCol="2"/>
          <a:lstStyle/>
          <a:p>
            <a:r>
              <a:rPr lang="es-ES" b="1">
                <a:ln>
                  <a:solidFill>
                    <a:schemeClr val="accent1"/>
                  </a:solidFill>
                </a:ln>
              </a:rPr>
              <a:t>Gran cadena hotelera similar a </a:t>
            </a:r>
            <a:r>
              <a:rPr lang="es-ES" b="1" err="1">
                <a:ln>
                  <a:solidFill>
                    <a:schemeClr val="accent1"/>
                  </a:solidFill>
                </a:ln>
              </a:rPr>
              <a:t>Melià</a:t>
            </a:r>
            <a:r>
              <a:rPr lang="es-ES" b="1">
                <a:ln>
                  <a:solidFill>
                    <a:schemeClr val="accent1"/>
                  </a:solidFill>
                </a:ln>
              </a:rPr>
              <a:t> </a:t>
            </a:r>
            <a:r>
              <a:rPr lang="es-ES" b="1" err="1">
                <a:ln>
                  <a:solidFill>
                    <a:schemeClr val="accent1"/>
                  </a:solidFill>
                </a:ln>
              </a:rPr>
              <a:t>Hotels</a:t>
            </a:r>
            <a:endParaRPr lang="es-ES" b="1">
              <a:ln>
                <a:solidFill>
                  <a:schemeClr val="accent1"/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Departamentos:</a:t>
            </a:r>
          </a:p>
          <a:p>
            <a:pPr lvl="1"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Financiero</a:t>
            </a:r>
          </a:p>
          <a:p>
            <a:pPr lvl="1"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Marketing</a:t>
            </a:r>
          </a:p>
          <a:p>
            <a:pPr lvl="1"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Tecnologías de la Información (TI)</a:t>
            </a:r>
          </a:p>
          <a:p>
            <a:pPr lvl="1"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Recursos Humanos</a:t>
            </a:r>
          </a:p>
          <a:p>
            <a:pPr lvl="1"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Logística y operaciones</a:t>
            </a:r>
          </a:p>
          <a:p>
            <a:pPr lvl="1">
              <a:lnSpc>
                <a:spcPct val="150000"/>
              </a:lnSpc>
            </a:pPr>
            <a:r>
              <a:rPr lang="es-ES" b="1">
                <a:ln>
                  <a:solidFill>
                    <a:schemeClr val="accent1"/>
                  </a:solidFill>
                </a:ln>
                <a:ea typeface="Tahoma" panose="020B0604030504040204" pitchFamily="34" charset="0"/>
                <a:cs typeface="Tahoma" panose="020B0604030504040204" pitchFamily="34" charset="0"/>
              </a:rPr>
              <a:t>Comité de dirección</a:t>
            </a:r>
          </a:p>
          <a:p>
            <a:endParaRPr lang="es-ES"/>
          </a:p>
          <a:p>
            <a:endParaRPr lang="es-ES"/>
          </a:p>
          <a:p>
            <a:pPr marL="0" indent="0">
              <a:buNone/>
            </a:pPr>
            <a:endParaRPr lang="es-ES"/>
          </a:p>
          <a:p>
            <a:r>
              <a:rPr lang="es-ES" b="1">
                <a:ln>
                  <a:solidFill>
                    <a:schemeClr val="accent1"/>
                  </a:solidFill>
                </a:ln>
              </a:rPr>
              <a:t>Hoteles en el Mediterráneo y Caribe</a:t>
            </a:r>
          </a:p>
          <a:p>
            <a:r>
              <a:rPr lang="es-ES" b="1">
                <a:ln>
                  <a:solidFill>
                    <a:schemeClr val="accent1"/>
                  </a:solidFill>
                </a:ln>
              </a:rPr>
              <a:t>2 CPD conectados entre sí separados geográficamente</a:t>
            </a:r>
          </a:p>
          <a:p>
            <a:pPr lvl="1"/>
            <a:r>
              <a:rPr lang="es-ES" b="1">
                <a:ln>
                  <a:solidFill>
                    <a:schemeClr val="accent1"/>
                  </a:solidFill>
                </a:ln>
              </a:rPr>
              <a:t>Europa</a:t>
            </a:r>
          </a:p>
          <a:p>
            <a:pPr lvl="1"/>
            <a:r>
              <a:rPr lang="es-ES" b="1">
                <a:ln>
                  <a:solidFill>
                    <a:schemeClr val="accent1"/>
                  </a:solidFill>
                </a:ln>
              </a:rPr>
              <a:t>América</a:t>
            </a:r>
          </a:p>
          <a:p>
            <a:r>
              <a:rPr lang="es-ES" b="1">
                <a:ln>
                  <a:solidFill>
                    <a:schemeClr val="accent1"/>
                  </a:solidFill>
                </a:ln>
              </a:rPr>
              <a:t>Hoteles conectados con CPD más cercano</a:t>
            </a:r>
          </a:p>
          <a:p>
            <a:r>
              <a:rPr lang="es-ES" b="1">
                <a:ln>
                  <a:solidFill>
                    <a:schemeClr val="accent1"/>
                  </a:solidFill>
                </a:ln>
              </a:rPr>
              <a:t>Necesidad de un plan: antecedentes con repercusiones críticas</a:t>
            </a:r>
            <a:endParaRPr lang="es-ES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BF859ADB-EC61-37A6-0651-27B1DDFC9F40}"/>
              </a:ext>
            </a:extLst>
          </p:cNvPr>
          <p:cNvSpPr txBox="1"/>
          <p:nvPr/>
        </p:nvSpPr>
        <p:spPr>
          <a:xfrm>
            <a:off x="223033" y="228582"/>
            <a:ext cx="10882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Empresa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6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A650E39-37D4-B5FC-41FC-90B6229E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79" y="4214204"/>
            <a:ext cx="7239510" cy="54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00" r="11800"/>
          <a:stretch/>
        </p:blipFill>
        <p:spPr>
          <a:xfrm>
            <a:off x="87682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87451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Controles de auditorías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>
            <a:off x="8402981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8402519" y="3444388"/>
            <a:ext cx="370156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Términos y condiciones del empleo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11968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</a:rPr>
              <a:t>Seguridad de la Información</a:t>
            </a:r>
          </a:p>
        </p:txBody>
      </p:sp>
      <p:pic>
        <p:nvPicPr>
          <p:cNvPr id="11" name="Marcador de posición de imagen 28">
            <a:extLst>
              <a:ext uri="{FF2B5EF4-FFF2-40B4-BE49-F238E27FC236}">
                <a16:creationId xmlns:a16="http://schemas.microsoft.com/office/drawing/2014/main" id="{7C12FD44-04AB-976A-15BD-07281A51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01" b="6701"/>
          <a:stretch/>
        </p:blipFill>
        <p:spPr>
          <a:xfrm>
            <a:off x="4245331" y="3817116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11769C6E-03C2-29A7-48D3-196BE7C72024}"/>
              </a:ext>
            </a:extLst>
          </p:cNvPr>
          <p:cNvSpPr txBox="1"/>
          <p:nvPr/>
        </p:nvSpPr>
        <p:spPr>
          <a:xfrm>
            <a:off x="4244869" y="5983087"/>
            <a:ext cx="370156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Mantener actualizado el conocimiento del negocio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3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6" b="11466"/>
          <a:stretch/>
        </p:blipFill>
        <p:spPr>
          <a:xfrm>
            <a:off x="1677016" y="2521291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676785" y="4687262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Perímetro de seguridad física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22" b="6622"/>
          <a:stretch/>
        </p:blipFill>
        <p:spPr>
          <a:xfrm>
            <a:off x="6813878" y="2521291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6813416" y="4687262"/>
            <a:ext cx="370156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Mantenimiento del equipamiento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11968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</a:rPr>
              <a:t>Seguridad física y del entorno</a:t>
            </a:r>
          </a:p>
        </p:txBody>
      </p:sp>
    </p:spTree>
    <p:extLst>
      <p:ext uri="{BB962C8B-B14F-4D97-AF65-F5344CB8AC3E}">
        <p14:creationId xmlns:p14="http://schemas.microsoft.com/office/powerpoint/2010/main" val="75041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59" b="3759"/>
          <a:stretch/>
        </p:blipFill>
        <p:spPr>
          <a:xfrm>
            <a:off x="87913" y="167429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87682" y="384027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Copias de seguridad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6" r="2366"/>
          <a:stretch/>
        </p:blipFill>
        <p:spPr>
          <a:xfrm>
            <a:off x="8331960" y="1674299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8331498" y="384027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Encargados y responsables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11968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</a:rPr>
              <a:t>Seguridad de las operaciones</a:t>
            </a:r>
          </a:p>
        </p:txBody>
      </p:sp>
      <p:pic>
        <p:nvPicPr>
          <p:cNvPr id="11" name="Marcador de posición de imagen 28">
            <a:extLst>
              <a:ext uri="{FF2B5EF4-FFF2-40B4-BE49-F238E27FC236}">
                <a16:creationId xmlns:a16="http://schemas.microsoft.com/office/drawing/2014/main" id="{7C12FD44-04AB-976A-15BD-07281A51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99" b="21099"/>
          <a:stretch/>
        </p:blipFill>
        <p:spPr>
          <a:xfrm>
            <a:off x="4245331" y="3817116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11769C6E-03C2-29A7-48D3-196BE7C72024}"/>
              </a:ext>
            </a:extLst>
          </p:cNvPr>
          <p:cNvSpPr txBox="1"/>
          <p:nvPr/>
        </p:nvSpPr>
        <p:spPr>
          <a:xfrm>
            <a:off x="4244869" y="5983087"/>
            <a:ext cx="370156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Verificación del cumplimiento de los controles</a:t>
            </a:r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7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D14970-BF9C-2546-5EA0-2777A8E9B665}"/>
              </a:ext>
            </a:extLst>
          </p:cNvPr>
          <p:cNvSpPr txBox="1"/>
          <p:nvPr/>
        </p:nvSpPr>
        <p:spPr>
          <a:xfrm>
            <a:off x="2299317" y="1100831"/>
            <a:ext cx="607232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>
                <a:ln>
                  <a:solidFill>
                    <a:schemeClr val="accent1"/>
                  </a:solidFill>
                </a:ln>
              </a:rPr>
              <a:t>FIN</a:t>
            </a:r>
          </a:p>
          <a:p>
            <a:pPr algn="ctr"/>
            <a:r>
              <a:rPr lang="es-ES" sz="80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185185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2" r="1212"/>
          <a:stretch/>
        </p:blipFill>
        <p:spPr>
          <a:xfrm>
            <a:off x="576672" y="1382639"/>
            <a:ext cx="4562072" cy="2636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576672" y="4111793"/>
            <a:ext cx="4562072" cy="3803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Diseñador del plan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3" y="228582"/>
            <a:ext cx="10882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Definición</a:t>
            </a:r>
            <a:r>
              <a:rPr lang="en-US" sz="4400">
                <a:solidFill>
                  <a:srgbClr val="00B0F0"/>
                </a:solidFill>
              </a:rPr>
              <a:t> de </a:t>
            </a:r>
            <a:r>
              <a:rPr lang="en-US" sz="4400" err="1">
                <a:solidFill>
                  <a:srgbClr val="00B0F0"/>
                </a:solidFill>
              </a:rPr>
              <a:t>perfiles</a:t>
            </a:r>
            <a:r>
              <a:rPr lang="en-US" sz="4400">
                <a:solidFill>
                  <a:srgbClr val="00B0F0"/>
                </a:solidFill>
              </a:rPr>
              <a:t>/</a:t>
            </a:r>
            <a:r>
              <a:rPr lang="en-US" sz="4400" err="1">
                <a:solidFill>
                  <a:srgbClr val="00B0F0"/>
                </a:solidFill>
              </a:rPr>
              <a:t>responsabilidades</a:t>
            </a:r>
            <a:r>
              <a:rPr lang="en-US" sz="4400">
                <a:solidFill>
                  <a:srgbClr val="00B0F0"/>
                </a:solidFill>
              </a:rPr>
              <a:t>(I)</a:t>
            </a:r>
            <a:endParaRPr lang="es-ES" sz="440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89A5-85F5-AE28-7C05-4F78D255AE2A}"/>
              </a:ext>
            </a:extLst>
          </p:cNvPr>
          <p:cNvSpPr txBox="1"/>
          <p:nvPr/>
        </p:nvSpPr>
        <p:spPr>
          <a:xfrm>
            <a:off x="576671" y="4584318"/>
            <a:ext cx="4562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Responsabilidades: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Evaluar impactos y riesgos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Identificar activos a proteger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Desarrollar estrategias/tácticas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Definir tareas a realizar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Priorizar las funciones críticas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/>
          </a:p>
        </p:txBody>
      </p:sp>
      <p:pic>
        <p:nvPicPr>
          <p:cNvPr id="15" name="Marcador de posición de imagen 28">
            <a:extLst>
              <a:ext uri="{FF2B5EF4-FFF2-40B4-BE49-F238E27FC236}">
                <a16:creationId xmlns:a16="http://schemas.microsoft.com/office/drawing/2014/main" id="{DA2F43BA-2293-61F6-2298-36249FBB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3" b="6683"/>
          <a:stretch/>
        </p:blipFill>
        <p:spPr>
          <a:xfrm>
            <a:off x="5665056" y="1382639"/>
            <a:ext cx="4562072" cy="2636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17" name="CuadroTexto 9">
            <a:extLst>
              <a:ext uri="{FF2B5EF4-FFF2-40B4-BE49-F238E27FC236}">
                <a16:creationId xmlns:a16="http://schemas.microsoft.com/office/drawing/2014/main" id="{2253A0ED-E0E1-9D58-D018-33F5F4F784FE}"/>
              </a:ext>
            </a:extLst>
          </p:cNvPr>
          <p:cNvSpPr txBox="1"/>
          <p:nvPr/>
        </p:nvSpPr>
        <p:spPr>
          <a:xfrm>
            <a:off x="5665056" y="4111793"/>
            <a:ext cx="4562072" cy="3803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Director de pruebas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2A940-2CC1-E960-4EE2-59F6C488398B}"/>
              </a:ext>
            </a:extLst>
          </p:cNvPr>
          <p:cNvSpPr txBox="1"/>
          <p:nvPr/>
        </p:nvSpPr>
        <p:spPr>
          <a:xfrm>
            <a:off x="5665055" y="4584318"/>
            <a:ext cx="4562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Responsabilidades: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Describir las pruebas del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Dirigir las pruebas periódicas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Describir los planes de implementación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Colaborar directamente con el director de capacitación	</a:t>
            </a:r>
          </a:p>
        </p:txBody>
      </p:sp>
    </p:spTree>
    <p:extLst>
      <p:ext uri="{BB962C8B-B14F-4D97-AF65-F5344CB8AC3E}">
        <p14:creationId xmlns:p14="http://schemas.microsoft.com/office/powerpoint/2010/main" val="20986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68" b="13468"/>
          <a:stretch/>
        </p:blipFill>
        <p:spPr>
          <a:xfrm>
            <a:off x="576672" y="1382639"/>
            <a:ext cx="4562072" cy="2636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576672" y="4111793"/>
            <a:ext cx="4562072" cy="3803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Director de capacitación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3" y="228582"/>
            <a:ext cx="10882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Definición</a:t>
            </a:r>
            <a:r>
              <a:rPr lang="en-US" sz="4400">
                <a:solidFill>
                  <a:srgbClr val="00B0F0"/>
                </a:solidFill>
              </a:rPr>
              <a:t> de </a:t>
            </a:r>
            <a:r>
              <a:rPr lang="en-US" sz="4400" err="1">
                <a:solidFill>
                  <a:srgbClr val="00B0F0"/>
                </a:solidFill>
              </a:rPr>
              <a:t>perfiles</a:t>
            </a:r>
            <a:r>
              <a:rPr lang="en-US" sz="4400">
                <a:solidFill>
                  <a:srgbClr val="00B0F0"/>
                </a:solidFill>
              </a:rPr>
              <a:t>/</a:t>
            </a:r>
            <a:r>
              <a:rPr lang="en-US" sz="4400" err="1">
                <a:solidFill>
                  <a:srgbClr val="00B0F0"/>
                </a:solidFill>
              </a:rPr>
              <a:t>responsabilidades</a:t>
            </a:r>
            <a:r>
              <a:rPr lang="en-US" sz="4400">
                <a:solidFill>
                  <a:srgbClr val="00B0F0"/>
                </a:solidFill>
              </a:rPr>
              <a:t>(I)</a:t>
            </a:r>
            <a:endParaRPr lang="es-ES" sz="440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89A5-85F5-AE28-7C05-4F78D255AE2A}"/>
              </a:ext>
            </a:extLst>
          </p:cNvPr>
          <p:cNvSpPr txBox="1"/>
          <p:nvPr/>
        </p:nvSpPr>
        <p:spPr>
          <a:xfrm>
            <a:off x="576671" y="4584318"/>
            <a:ext cx="456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Responsabilidades: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Definir la capacitación necesaria del personal implicado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Dirigir los cursos y la formación del personal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Programar los test</a:t>
            </a:r>
          </a:p>
        </p:txBody>
      </p:sp>
      <p:pic>
        <p:nvPicPr>
          <p:cNvPr id="15" name="Marcador de posición de imagen 28">
            <a:extLst>
              <a:ext uri="{FF2B5EF4-FFF2-40B4-BE49-F238E27FC236}">
                <a16:creationId xmlns:a16="http://schemas.microsoft.com/office/drawing/2014/main" id="{DA2F43BA-2293-61F6-2298-36249FBB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59" b="3759"/>
          <a:stretch/>
        </p:blipFill>
        <p:spPr>
          <a:xfrm>
            <a:off x="5665056" y="1382639"/>
            <a:ext cx="4562072" cy="2636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17" name="CuadroTexto 9">
            <a:extLst>
              <a:ext uri="{FF2B5EF4-FFF2-40B4-BE49-F238E27FC236}">
                <a16:creationId xmlns:a16="http://schemas.microsoft.com/office/drawing/2014/main" id="{2253A0ED-E0E1-9D58-D018-33F5F4F784FE}"/>
              </a:ext>
            </a:extLst>
          </p:cNvPr>
          <p:cNvSpPr txBox="1"/>
          <p:nvPr/>
        </p:nvSpPr>
        <p:spPr>
          <a:xfrm>
            <a:off x="5665056" y="4111793"/>
            <a:ext cx="4562072" cy="3803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Director de mantenimiento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2A940-2CC1-E960-4EE2-59F6C488398B}"/>
              </a:ext>
            </a:extLst>
          </p:cNvPr>
          <p:cNvSpPr txBox="1"/>
          <p:nvPr/>
        </p:nvSpPr>
        <p:spPr>
          <a:xfrm>
            <a:off x="5665055" y="4584318"/>
            <a:ext cx="456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Responsabilidades: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Definir un sistema de actualización del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Proporcionar controles que mitiguen los riesgos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Trabajar en paralelo con el director de pruebas.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5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 descr="Imatge que conté text, persona, home, vestit&#10;&#10;Descripció generada automàticament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4" r="3144"/>
          <a:stretch/>
        </p:blipFill>
        <p:spPr>
          <a:xfrm>
            <a:off x="1205283" y="182305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205052" y="4344049"/>
            <a:ext cx="3701568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b="1">
                <a:latin typeface="Tahoma"/>
                <a:ea typeface="Tahoma"/>
                <a:cs typeface="Tahoma"/>
              </a:rPr>
              <a:t>Acceso al CPD</a:t>
            </a:r>
            <a:endParaRPr lang="ca-ES">
              <a:latin typeface="Trebuchet MS" panose="020B0603020202020204"/>
              <a:ea typeface="Tahoma"/>
              <a:cs typeface="Tahoma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Control e identificación.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Ocultación ubicación.</a:t>
            </a:r>
            <a:endParaRPr lang="es-ES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s-E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Medidas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preventivas</a:t>
            </a:r>
          </a:p>
        </p:txBody>
      </p:sp>
      <p:pic>
        <p:nvPicPr>
          <p:cNvPr id="21" name="Marcador de posición de imagen 28" descr="Imatge que conté interior, sostre, ordinador, metro&#10;&#10;Descripció generada automàticament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22" b="6622"/>
          <a:stretch/>
        </p:blipFill>
        <p:spPr>
          <a:xfrm>
            <a:off x="6654553" y="182423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654322" y="4344656"/>
            <a:ext cx="3701568" cy="21133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>
                <a:latin typeface="Tahoma"/>
                <a:ea typeface="Tahoma"/>
                <a:cs typeface="Tahoma"/>
              </a:rPr>
              <a:t>Característiques del CPD</a:t>
            </a:r>
            <a:endParaRPr lang="ca-ES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Suministro eléctrico alternativo.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Correcta habilitación habitación del CPD.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3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81" b="19481"/>
          <a:stretch/>
        </p:blipFill>
        <p:spPr>
          <a:xfrm>
            <a:off x="1205283" y="182305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205052" y="4344049"/>
            <a:ext cx="3701568" cy="21133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>
                <a:latin typeface="Tahoma"/>
                <a:ea typeface="Tahoma"/>
                <a:cs typeface="Tahoma"/>
              </a:rPr>
              <a:t>Control y Monitorización del entorno del CPD</a:t>
            </a:r>
            <a:endParaRPr lang="ca-ES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Temperatura, humedad, partículas...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Desactivar puntos fallos.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Medidas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preventivas</a:t>
            </a:r>
          </a:p>
        </p:txBody>
      </p:sp>
      <p:pic>
        <p:nvPicPr>
          <p:cNvPr id="21" name="Marcador de posición de imagen 28" descr="Imatge que conté text, seient&#10;&#10;Descripció generada automàticament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94" b="19094"/>
          <a:stretch/>
        </p:blipFill>
        <p:spPr>
          <a:xfrm>
            <a:off x="6654553" y="182423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654322" y="4344656"/>
            <a:ext cx="3701568" cy="16979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>
                <a:latin typeface="Tahoma"/>
                <a:ea typeface="Tahoma"/>
                <a:cs typeface="Tahoma"/>
              </a:rPr>
              <a:t>Formación del personal</a:t>
            </a:r>
            <a:endParaRPr lang="ca-ES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Sondeos de mercado.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Formación constante del personal.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3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81" r="18181"/>
          <a:stretch/>
        </p:blipFill>
        <p:spPr>
          <a:xfrm>
            <a:off x="1205283" y="182305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1205052" y="4344049"/>
            <a:ext cx="3701568" cy="16979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>
                <a:latin typeface="Tahoma"/>
                <a:ea typeface="Tahoma"/>
                <a:cs typeface="Tahoma"/>
              </a:rPr>
              <a:t>Ámbito jurídico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Documentación jurídica al día.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Tener en cuenta la LOPD y el RMS.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Medidas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preventivas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3" b="6643"/>
          <a:stretch/>
        </p:blipFill>
        <p:spPr>
          <a:xfrm>
            <a:off x="6654553" y="182423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6654322" y="4344656"/>
            <a:ext cx="3701568" cy="21133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>
                <a:latin typeface="Tahoma"/>
                <a:ea typeface="Tahoma"/>
                <a:cs typeface="Tahoma"/>
              </a:rPr>
              <a:t>Gestión de datos</a:t>
            </a:r>
            <a:endParaRPr lang="ca-ES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Gestión de contraseñas.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Encriptación de los datos.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Clasificación información.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s-ES">
                <a:latin typeface="Tahoma"/>
                <a:ea typeface="Tahoma"/>
                <a:cs typeface="Tahoma"/>
              </a:rPr>
              <a:t>Limitación según privilegios.</a:t>
            </a:r>
            <a:endPara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0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 r="9452"/>
          <a:stretch/>
        </p:blipFill>
        <p:spPr>
          <a:xfrm>
            <a:off x="87682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87451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Caída CPD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99" b="21099"/>
          <a:stretch/>
        </p:blipFill>
        <p:spPr>
          <a:xfrm>
            <a:off x="8402981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8402519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Baja de personal crítico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Amenzas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potenciales</a:t>
            </a:r>
            <a:r>
              <a:rPr lang="en-US" sz="4400">
                <a:solidFill>
                  <a:srgbClr val="00B0F0"/>
                </a:solidFill>
              </a:rPr>
              <a:t> (I)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34" b="6634"/>
          <a:stretch/>
        </p:blipFill>
        <p:spPr>
          <a:xfrm>
            <a:off x="87682" y="412066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87451" y="628663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Desastre natural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49" b="6649"/>
          <a:stretch/>
        </p:blipFill>
        <p:spPr>
          <a:xfrm>
            <a:off x="8402519" y="4120664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8402288" y="627675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Nuevas leyes o normas</a:t>
            </a:r>
          </a:p>
        </p:txBody>
      </p:sp>
      <p:pic>
        <p:nvPicPr>
          <p:cNvPr id="11" name="Marcador de posición de imagen 28">
            <a:extLst>
              <a:ext uri="{FF2B5EF4-FFF2-40B4-BE49-F238E27FC236}">
                <a16:creationId xmlns:a16="http://schemas.microsoft.com/office/drawing/2014/main" id="{7C12FD44-04AB-976A-15BD-07281A516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2" r="1342"/>
          <a:stretch/>
        </p:blipFill>
        <p:spPr>
          <a:xfrm>
            <a:off x="4245331" y="234812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11769C6E-03C2-29A7-48D3-196BE7C72024}"/>
              </a:ext>
            </a:extLst>
          </p:cNvPr>
          <p:cNvSpPr txBox="1"/>
          <p:nvPr/>
        </p:nvSpPr>
        <p:spPr>
          <a:xfrm>
            <a:off x="4244869" y="4514098"/>
            <a:ext cx="370156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Pérdida de comunicación/conexión</a:t>
            </a:r>
          </a:p>
        </p:txBody>
      </p:sp>
    </p:spTree>
    <p:extLst>
      <p:ext uri="{BB962C8B-B14F-4D97-AF65-F5344CB8AC3E}">
        <p14:creationId xmlns:p14="http://schemas.microsoft.com/office/powerpoint/2010/main" val="187426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0B601B58-81E7-36FB-60C1-088B683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2" r="4802"/>
          <a:stretch/>
        </p:blipFill>
        <p:spPr>
          <a:xfrm>
            <a:off x="87682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6350" stA="19000" endPos="35000" dir="5400000" sy="-100000" algn="bl" rotWithShape="0"/>
          </a:effectLst>
        </p:spPr>
      </p:pic>
      <p:sp>
        <p:nvSpPr>
          <p:cNvPr id="6" name="CuadroTexto 9">
            <a:extLst>
              <a:ext uri="{FF2B5EF4-FFF2-40B4-BE49-F238E27FC236}">
                <a16:creationId xmlns:a16="http://schemas.microsoft.com/office/drawing/2014/main" id="{E3D13B50-1F67-8A45-BC6E-1C4688D4F29E}"/>
              </a:ext>
            </a:extLst>
          </p:cNvPr>
          <p:cNvSpPr txBox="1"/>
          <p:nvPr/>
        </p:nvSpPr>
        <p:spPr>
          <a:xfrm>
            <a:off x="87451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Sabotaje interno</a:t>
            </a: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123C3A2F-7861-B094-3E08-74C0AB2B3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t="2074" r="570" b="2074"/>
          <a:stretch/>
        </p:blipFill>
        <p:spPr>
          <a:xfrm>
            <a:off x="8402981" y="127841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9" name="CuadroTexto 9">
            <a:extLst>
              <a:ext uri="{FF2B5EF4-FFF2-40B4-BE49-F238E27FC236}">
                <a16:creationId xmlns:a16="http://schemas.microsoft.com/office/drawing/2014/main" id="{3F0B0E80-90CE-5160-802D-936745F55568}"/>
              </a:ext>
            </a:extLst>
          </p:cNvPr>
          <p:cNvSpPr txBox="1"/>
          <p:nvPr/>
        </p:nvSpPr>
        <p:spPr>
          <a:xfrm>
            <a:off x="8402519" y="344438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críticos de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66B33-8B93-CFA8-F6B8-C22337343FA9}"/>
              </a:ext>
            </a:extLst>
          </p:cNvPr>
          <p:cNvSpPr txBox="1"/>
          <p:nvPr/>
        </p:nvSpPr>
        <p:spPr>
          <a:xfrm>
            <a:off x="223034" y="228582"/>
            <a:ext cx="8531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err="1">
                <a:solidFill>
                  <a:srgbClr val="00B0F0"/>
                </a:solidFill>
              </a:rPr>
              <a:t>Amenzas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potenciales</a:t>
            </a:r>
            <a:r>
              <a:rPr lang="en-US" sz="4400">
                <a:solidFill>
                  <a:srgbClr val="00B0F0"/>
                </a:solidFill>
              </a:rPr>
              <a:t> (II)</a:t>
            </a:r>
            <a:endParaRPr lang="es-ES" sz="4400">
              <a:solidFill>
                <a:srgbClr val="00B0F0"/>
              </a:solidFill>
            </a:endParaRPr>
          </a:p>
        </p:txBody>
      </p:sp>
      <p:pic>
        <p:nvPicPr>
          <p:cNvPr id="19" name="Marcador de posición de imagen 28">
            <a:extLst>
              <a:ext uri="{FF2B5EF4-FFF2-40B4-BE49-F238E27FC236}">
                <a16:creationId xmlns:a16="http://schemas.microsoft.com/office/drawing/2014/main" id="{9FC9F010-8B89-6E0E-8476-7331D1D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56" r="4256"/>
          <a:stretch/>
        </p:blipFill>
        <p:spPr>
          <a:xfrm>
            <a:off x="87682" y="4120665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0" name="CuadroTexto 9">
            <a:extLst>
              <a:ext uri="{FF2B5EF4-FFF2-40B4-BE49-F238E27FC236}">
                <a16:creationId xmlns:a16="http://schemas.microsoft.com/office/drawing/2014/main" id="{FD67B4E0-D4F0-9791-94D7-76D86A5C1FDE}"/>
              </a:ext>
            </a:extLst>
          </p:cNvPr>
          <p:cNvSpPr txBox="1"/>
          <p:nvPr/>
        </p:nvSpPr>
        <p:spPr>
          <a:xfrm>
            <a:off x="87451" y="6286636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Pérdida/Corrupción de datos</a:t>
            </a:r>
          </a:p>
        </p:txBody>
      </p:sp>
      <p:pic>
        <p:nvPicPr>
          <p:cNvPr id="21" name="Marcador de posición de imagen 28">
            <a:extLst>
              <a:ext uri="{FF2B5EF4-FFF2-40B4-BE49-F238E27FC236}">
                <a16:creationId xmlns:a16="http://schemas.microsoft.com/office/drawing/2014/main" id="{B0985B23-9FD8-E4DF-2C37-954970425C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5" r="285"/>
          <a:stretch/>
        </p:blipFill>
        <p:spPr>
          <a:xfrm>
            <a:off x="8402519" y="4120664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22" name="CuadroTexto 9">
            <a:extLst>
              <a:ext uri="{FF2B5EF4-FFF2-40B4-BE49-F238E27FC236}">
                <a16:creationId xmlns:a16="http://schemas.microsoft.com/office/drawing/2014/main" id="{33B4FB90-FBA4-89BE-144B-095EA8E91DFA}"/>
              </a:ext>
            </a:extLst>
          </p:cNvPr>
          <p:cNvSpPr txBox="1"/>
          <p:nvPr/>
        </p:nvSpPr>
        <p:spPr>
          <a:xfrm>
            <a:off x="8402288" y="6276750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Caída del portal de ventas</a:t>
            </a:r>
          </a:p>
        </p:txBody>
      </p:sp>
      <p:pic>
        <p:nvPicPr>
          <p:cNvPr id="11" name="Marcador de posición de imagen 28">
            <a:extLst>
              <a:ext uri="{FF2B5EF4-FFF2-40B4-BE49-F238E27FC236}">
                <a16:creationId xmlns:a16="http://schemas.microsoft.com/office/drawing/2014/main" id="{7C12FD44-04AB-976A-15BD-07281A516B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2" r="1342"/>
          <a:stretch/>
        </p:blipFill>
        <p:spPr>
          <a:xfrm>
            <a:off x="4245331" y="2348127"/>
            <a:ext cx="3701337" cy="2139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19000" endPos="28000" dist="5000" dir="5400000" sy="-100000" algn="bl" rotWithShape="0"/>
          </a:effectLst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11769C6E-03C2-29A7-48D3-196BE7C72024}"/>
              </a:ext>
            </a:extLst>
          </p:cNvPr>
          <p:cNvSpPr txBox="1"/>
          <p:nvPr/>
        </p:nvSpPr>
        <p:spPr>
          <a:xfrm>
            <a:off x="4244869" y="4514098"/>
            <a:ext cx="37015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críticos de hardware</a:t>
            </a:r>
          </a:p>
        </p:txBody>
      </p:sp>
    </p:spTree>
    <p:extLst>
      <p:ext uri="{BB962C8B-B14F-4D97-AF65-F5344CB8AC3E}">
        <p14:creationId xmlns:p14="http://schemas.microsoft.com/office/powerpoint/2010/main" val="37595167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DC7F3CCBFC37749872D7440A04D9E50" ma:contentTypeVersion="11" ma:contentTypeDescription="Crear nuevo documento." ma:contentTypeScope="" ma:versionID="f342896c9b31cccd1701233a98f7ca9d">
  <xsd:schema xmlns:xsd="http://www.w3.org/2001/XMLSchema" xmlns:xs="http://www.w3.org/2001/XMLSchema" xmlns:p="http://schemas.microsoft.com/office/2006/metadata/properties" xmlns:ns3="2ff056ad-1bb8-48da-ab30-d05f0201cb24" xmlns:ns4="b1e4dca3-1e3a-472a-8550-a0c4f38e21f2" targetNamespace="http://schemas.microsoft.com/office/2006/metadata/properties" ma:root="true" ma:fieldsID="37dea55037fb597125b8d14259778f10" ns3:_="" ns4:_="">
    <xsd:import namespace="2ff056ad-1bb8-48da-ab30-d05f0201cb24"/>
    <xsd:import namespace="b1e4dca3-1e3a-472a-8550-a0c4f38e21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f056ad-1bb8-48da-ab30-d05f0201c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ca3-1e3a-472a-8550-a0c4f38e21f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7020A7-07D6-4B61-ADA6-0AD4AE15C7CC}">
  <ds:schemaRefs>
    <ds:schemaRef ds:uri="http://schemas.microsoft.com/office/2006/documentManagement/types"/>
    <ds:schemaRef ds:uri="http://purl.org/dc/elements/1.1/"/>
    <ds:schemaRef ds:uri="http://www.w3.org/XML/1998/namespace"/>
    <ds:schemaRef ds:uri="2ff056ad-1bb8-48da-ab30-d05f0201cb24"/>
    <ds:schemaRef ds:uri="b1e4dca3-1e3a-472a-8550-a0c4f38e21f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35D9861-664C-4949-94FD-765B636BDB62}">
  <ds:schemaRefs>
    <ds:schemaRef ds:uri="2ff056ad-1bb8-48da-ab30-d05f0201cb24"/>
    <ds:schemaRef ds:uri="b1e4dca3-1e3a-472a-8550-a0c4f38e21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9F087CB-469C-4BFB-B0CE-439347DBC6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540</Words>
  <Application>Microsoft Office PowerPoint</Application>
  <PresentationFormat>Widescreen</PresentationFormat>
  <Paragraphs>146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Tahoma</vt:lpstr>
      <vt:lpstr>Trebuchet MS</vt:lpstr>
      <vt:lpstr>Wingdings 3</vt:lpstr>
      <vt:lpstr>Facet</vt:lpstr>
      <vt:lpstr>Adrián Bennasar Polzin Álvaro Bueno López Albert Fajardo Marcus Miquel Vidal Cortés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Albert Fajardo</dc:creator>
  <cp:lastModifiedBy>Adrián Bennásar Polzin</cp:lastModifiedBy>
  <cp:revision>2</cp:revision>
  <dcterms:created xsi:type="dcterms:W3CDTF">2022-05-28T08:15:21Z</dcterms:created>
  <dcterms:modified xsi:type="dcterms:W3CDTF">2022-05-31T09:19:13Z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0x0101000DC7F3CCBFC37749872D7440A04D9E50</vt:lpwstr>
  </property>
</Properties>
</file>